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Карагандинская область</c:v>
                </c:pt>
                <c:pt idx="9">
                  <c:v>Актюбинская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23</c:v>
                </c:pt>
                <c:pt idx="4">
                  <c:v>23</c:v>
                </c:pt>
                <c:pt idx="5">
                  <c:v>27</c:v>
                </c:pt>
                <c:pt idx="6">
                  <c:v>31</c:v>
                </c:pt>
                <c:pt idx="7">
                  <c:v>34</c:v>
                </c:pt>
                <c:pt idx="8">
                  <c:v>35</c:v>
                </c:pt>
                <c:pt idx="9">
                  <c:v>37</c:v>
                </c:pt>
                <c:pt idx="10">
                  <c:v>43</c:v>
                </c:pt>
                <c:pt idx="11">
                  <c:v>46</c:v>
                </c:pt>
                <c:pt idx="12">
                  <c:v>48</c:v>
                </c:pt>
                <c:pt idx="13">
                  <c:v>49</c:v>
                </c:pt>
                <c:pt idx="14">
                  <c:v>51</c:v>
                </c:pt>
                <c:pt idx="15">
                  <c:v>87</c:v>
                </c:pt>
                <c:pt idx="16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01008"/>
        <c:axId val="1014397200"/>
      </c:barChart>
      <c:catAx>
        <c:axId val="1014401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014397200"/>
        <c:crosses val="autoZero"/>
        <c:auto val="1"/>
        <c:lblAlgn val="ctr"/>
        <c:lblOffset val="100"/>
        <c:noMultiLvlLbl val="0"/>
      </c:catAx>
      <c:valAx>
        <c:axId val="101439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401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г.Нур-Султан</c:v>
                </c:pt>
                <c:pt idx="1">
                  <c:v>Актюбинская область</c:v>
                </c:pt>
                <c:pt idx="2">
                  <c:v>ВКО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2020г.'!$B$33:$B$36</c:f>
              <c:numCache>
                <c:formatCode>_-* #\ ##0.00_р_._-;\-* #\ ##0.00_р_._-;_-* "-"??_р_._-;_-@_-</c:formatCode>
                <c:ptCount val="4"/>
                <c:pt idx="0">
                  <c:v>12345000</c:v>
                </c:pt>
                <c:pt idx="1">
                  <c:v>20648000</c:v>
                </c:pt>
                <c:pt idx="2">
                  <c:v>144157000</c:v>
                </c:pt>
                <c:pt idx="3">
                  <c:v>350000000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395568"/>
        <c:axId val="1014404272"/>
      </c:barChart>
      <c:catAx>
        <c:axId val="1014395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14404272"/>
        <c:crosses val="autoZero"/>
        <c:auto val="1"/>
        <c:lblAlgn val="ctr"/>
        <c:lblOffset val="100"/>
        <c:noMultiLvlLbl val="0"/>
      </c:catAx>
      <c:valAx>
        <c:axId val="1014404272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out"/>
        <c:minorTickMark val="none"/>
        <c:tickLblPos val="nextTo"/>
        <c:crossAx val="1014395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ДБ АО "Сбербанк"</c:v>
                </c:pt>
                <c:pt idx="1">
                  <c:v>АО "Банк ЦентрКредит"</c:v>
                </c:pt>
                <c:pt idx="2">
                  <c:v>First Heartland Jysan Bank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0096864"/>
        <c:axId val="950097952"/>
      </c:barChart>
      <c:catAx>
        <c:axId val="95009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097952"/>
        <c:crosses val="autoZero"/>
        <c:auto val="1"/>
        <c:lblAlgn val="ctr"/>
        <c:lblOffset val="100"/>
        <c:noMultiLvlLbl val="0"/>
      </c:catAx>
      <c:valAx>
        <c:axId val="95009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09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одобр.бву!$C$29:$C$32</c:f>
              <c:strCache>
                <c:ptCount val="4"/>
                <c:pt idx="0">
                  <c:v>ДБ АО "Сбербанк"</c:v>
                </c:pt>
                <c:pt idx="1">
                  <c:v>АО "Банк ЦентрКредит"</c:v>
                </c:pt>
                <c:pt idx="2">
                  <c:v>First Heartland Jysan Bank</c:v>
                </c:pt>
                <c:pt idx="3">
                  <c:v>АО ДБ "Альфа Банк"</c:v>
                </c:pt>
              </c:strCache>
            </c:strRef>
          </c:cat>
          <c:val>
            <c:numRef>
              <c:f>одобр.бву!$D$29:$D$32</c:f>
              <c:numCache>
                <c:formatCode>_-* #\ ##0_р_._-;\-* #\ ##0_р_._-;_-* "-"??_р_._-;_-@_-</c:formatCode>
                <c:ptCount val="4"/>
                <c:pt idx="0">
                  <c:v>12345000</c:v>
                </c:pt>
                <c:pt idx="1">
                  <c:v>17500000</c:v>
                </c:pt>
                <c:pt idx="2">
                  <c:v>84805000</c:v>
                </c:pt>
                <c:pt idx="3">
                  <c:v>412500000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4409168"/>
        <c:axId val="1014404816"/>
      </c:barChart>
      <c:catAx>
        <c:axId val="101440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4404816"/>
        <c:crosses val="autoZero"/>
        <c:auto val="1"/>
        <c:lblAlgn val="ctr"/>
        <c:lblOffset val="100"/>
        <c:noMultiLvlLbl val="0"/>
      </c:catAx>
      <c:valAx>
        <c:axId val="101440481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1440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0.54008082802460256</c:v>
                </c:pt>
                <c:pt idx="1">
                  <c:v>9.825673423489252E-2</c:v>
                </c:pt>
                <c:pt idx="2">
                  <c:v>7.747973657073455E-2</c:v>
                </c:pt>
                <c:pt idx="3">
                  <c:v>7.8807912822146081E-2</c:v>
                </c:pt>
                <c:pt idx="4">
                  <c:v>2.0870920947655237E-2</c:v>
                </c:pt>
                <c:pt idx="5">
                  <c:v>3.8225553302830222E-2</c:v>
                </c:pt>
                <c:pt idx="6">
                  <c:v>3.0208445176908207E-2</c:v>
                </c:pt>
                <c:pt idx="7">
                  <c:v>2.3158956613490319E-2</c:v>
                </c:pt>
                <c:pt idx="8">
                  <c:v>4.5379837712496263E-2</c:v>
                </c:pt>
                <c:pt idx="9">
                  <c:v>8.5520929960157619E-3</c:v>
                </c:pt>
                <c:pt idx="10">
                  <c:v>8.1738852320084598E-3</c:v>
                </c:pt>
                <c:pt idx="11">
                  <c:v>5.4545747151258615E-3</c:v>
                </c:pt>
                <c:pt idx="12">
                  <c:v>9.5640457339157599E-3</c:v>
                </c:pt>
                <c:pt idx="13">
                  <c:v>5.8915646765444031E-3</c:v>
                </c:pt>
                <c:pt idx="14">
                  <c:v>4.3031923577203368E-3</c:v>
                </c:pt>
                <c:pt idx="15">
                  <c:v>5.5917188829134323E-3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Костанайская область</c:v>
                </c:pt>
                <c:pt idx="8">
                  <c:v>Мангистауская область</c:v>
                </c:pt>
                <c:pt idx="9">
                  <c:v>Туркестанская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Акмолинская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428876308</c:v>
                </c:pt>
                <c:pt idx="2">
                  <c:v>454413158</c:v>
                </c:pt>
                <c:pt idx="3">
                  <c:v>499871138.95999998</c:v>
                </c:pt>
                <c:pt idx="4">
                  <c:v>519648445.68000001</c:v>
                </c:pt>
                <c:pt idx="5">
                  <c:v>578347671.45000005</c:v>
                </c:pt>
                <c:pt idx="6">
                  <c:v>582601993.49000001</c:v>
                </c:pt>
                <c:pt idx="7">
                  <c:v>865175000</c:v>
                </c:pt>
                <c:pt idx="8">
                  <c:v>898166688.32000005</c:v>
                </c:pt>
                <c:pt idx="9">
                  <c:v>1037700000</c:v>
                </c:pt>
                <c:pt idx="10">
                  <c:v>1071658246</c:v>
                </c:pt>
                <c:pt idx="11">
                  <c:v>1258896283.3299999</c:v>
                </c:pt>
                <c:pt idx="12">
                  <c:v>1267258000</c:v>
                </c:pt>
                <c:pt idx="13">
                  <c:v>1286381836</c:v>
                </c:pt>
                <c:pt idx="14">
                  <c:v>1352619514</c:v>
                </c:pt>
                <c:pt idx="15" formatCode="_-* #\ ##0.00_р_._-;\-* #\ ##0.00_р_._-;_-* &quot;-&quot;??_р_._-;_-@_-">
                  <c:v>2257106494.5100002</c:v>
                </c:pt>
                <c:pt idx="16">
                  <c:v>5483326376.8600006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396656"/>
        <c:axId val="1014397744"/>
      </c:barChart>
      <c:catAx>
        <c:axId val="1014396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14397744"/>
        <c:crosses val="autoZero"/>
        <c:auto val="1"/>
        <c:lblAlgn val="ctr"/>
        <c:lblOffset val="100"/>
        <c:noMultiLvlLbl val="0"/>
      </c:catAx>
      <c:valAx>
        <c:axId val="101439774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1439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27</c:v>
                </c:pt>
                <c:pt idx="11">
                  <c:v>28</c:v>
                </c:pt>
                <c:pt idx="12">
                  <c:v>36</c:v>
                </c:pt>
                <c:pt idx="13">
                  <c:v>41</c:v>
                </c:pt>
                <c:pt idx="14">
                  <c:v>52</c:v>
                </c:pt>
                <c:pt idx="15">
                  <c:v>53</c:v>
                </c:pt>
                <c:pt idx="16">
                  <c:v>69</c:v>
                </c:pt>
                <c:pt idx="17">
                  <c:v>111</c:v>
                </c:pt>
                <c:pt idx="18">
                  <c:v>129</c:v>
                </c:pt>
                <c:pt idx="19">
                  <c:v>134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27</c:v>
                </c:pt>
                <c:pt idx="11">
                  <c:v>28</c:v>
                </c:pt>
                <c:pt idx="12">
                  <c:v>36</c:v>
                </c:pt>
                <c:pt idx="13">
                  <c:v>41</c:v>
                </c:pt>
                <c:pt idx="14">
                  <c:v>52</c:v>
                </c:pt>
                <c:pt idx="15">
                  <c:v>53</c:v>
                </c:pt>
                <c:pt idx="16">
                  <c:v>69</c:v>
                </c:pt>
                <c:pt idx="17">
                  <c:v>111</c:v>
                </c:pt>
                <c:pt idx="18">
                  <c:v>129</c:v>
                </c:pt>
                <c:pt idx="19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02640"/>
        <c:axId val="1014406992"/>
      </c:barChart>
      <c:catAx>
        <c:axId val="1014402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014406992"/>
        <c:crosses val="autoZero"/>
        <c:auto val="1"/>
        <c:lblAlgn val="ctr"/>
        <c:lblOffset val="100"/>
        <c:noMultiLvlLbl val="0"/>
      </c:catAx>
      <c:valAx>
        <c:axId val="101440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40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"Нурбанк"</c:v>
                </c:pt>
                <c:pt idx="13">
                  <c:v>АО "Евразийский банк"</c:v>
                </c:pt>
                <c:pt idx="14">
                  <c:v>First Heartland Jysan Bank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340662222.33000004</c:v>
                </c:pt>
                <c:pt idx="11">
                  <c:v>612554008</c:v>
                </c:pt>
                <c:pt idx="12">
                  <c:v>1100816478.55</c:v>
                </c:pt>
                <c:pt idx="13">
                  <c:v>1391283188.3299999</c:v>
                </c:pt>
                <c:pt idx="14">
                  <c:v>1545265790</c:v>
                </c:pt>
                <c:pt idx="15">
                  <c:v>1652669918.4100001</c:v>
                </c:pt>
                <c:pt idx="16">
                  <c:v>2384386420</c:v>
                </c:pt>
                <c:pt idx="17">
                  <c:v>2613257958</c:v>
                </c:pt>
                <c:pt idx="18">
                  <c:v>3649486500.8600001</c:v>
                </c:pt>
                <c:pt idx="19">
                  <c:v>3906507013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398288"/>
        <c:axId val="1014402096"/>
      </c:barChart>
      <c:catAx>
        <c:axId val="1014398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1014402096"/>
        <c:crosses val="autoZero"/>
        <c:auto val="1"/>
        <c:lblAlgn val="ctr"/>
        <c:lblOffset val="100"/>
        <c:noMultiLvlLbl val="0"/>
      </c:catAx>
      <c:valAx>
        <c:axId val="10144020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1439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Лист4!$A$3:$A$14</c:f>
              <c:strCache>
                <c:ptCount val="12"/>
                <c:pt idx="0">
                  <c:v>Атырауская область</c:v>
                </c:pt>
                <c:pt idx="1">
                  <c:v>СКО</c:v>
                </c:pt>
                <c:pt idx="2">
                  <c:v>Алматинская область</c:v>
                </c:pt>
                <c:pt idx="3">
                  <c:v>Павлодарская область</c:v>
                </c:pt>
                <c:pt idx="4">
                  <c:v>Карагандинская область</c:v>
                </c:pt>
                <c:pt idx="5">
                  <c:v>Костанайская область</c:v>
                </c:pt>
                <c:pt idx="6">
                  <c:v>Актюбинская область</c:v>
                </c:pt>
                <c:pt idx="7">
                  <c:v>ВКО</c:v>
                </c:pt>
                <c:pt idx="8">
                  <c:v>Жамбылская область</c:v>
                </c:pt>
                <c:pt idx="9">
                  <c:v>Акмолинская область</c:v>
                </c:pt>
                <c:pt idx="10">
                  <c:v>г.Нур-Султан</c:v>
                </c:pt>
                <c:pt idx="11">
                  <c:v>г.Алматы</c:v>
                </c:pt>
              </c:strCache>
            </c:strRef>
          </c:cat>
          <c:val>
            <c:numRef>
              <c:f>Лист4!$B$3:$B$14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05360"/>
        <c:axId val="1014396112"/>
      </c:barChart>
      <c:catAx>
        <c:axId val="1014405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014396112"/>
        <c:crosses val="autoZero"/>
        <c:auto val="1"/>
        <c:lblAlgn val="ctr"/>
        <c:lblOffset val="100"/>
        <c:noMultiLvlLbl val="0"/>
      </c:catAx>
      <c:valAx>
        <c:axId val="101439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405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Лист4!$A$19:$A$30</c:f>
              <c:strCache>
                <c:ptCount val="12"/>
                <c:pt idx="0">
                  <c:v>Атырауская область</c:v>
                </c:pt>
                <c:pt idx="1">
                  <c:v>СКО</c:v>
                </c:pt>
                <c:pt idx="2">
                  <c:v>Алматинская область</c:v>
                </c:pt>
                <c:pt idx="3">
                  <c:v>Карагандинская область</c:v>
                </c:pt>
                <c:pt idx="4">
                  <c:v>ВКО</c:v>
                </c:pt>
                <c:pt idx="5">
                  <c:v>Актюбинская область</c:v>
                </c:pt>
                <c:pt idx="6">
                  <c:v>г.Нур-Султан</c:v>
                </c:pt>
                <c:pt idx="7">
                  <c:v>Павлодарская область</c:v>
                </c:pt>
                <c:pt idx="8">
                  <c:v>Жамбылская область</c:v>
                </c:pt>
                <c:pt idx="9">
                  <c:v>Костанайская область</c:v>
                </c:pt>
                <c:pt idx="10">
                  <c:v>Акмолинская область</c:v>
                </c:pt>
                <c:pt idx="11">
                  <c:v>г.Алматы</c:v>
                </c:pt>
              </c:strCache>
            </c:strRef>
          </c:cat>
          <c:val>
            <c:numRef>
              <c:f>Лист4!$B$19:$B$30</c:f>
              <c:numCache>
                <c:formatCode>_-* #\ ##0_р_._-;\-* #\ ##0_р_._-;_-* "-"??_р_._-;_-@_-</c:formatCode>
                <c:ptCount val="12"/>
                <c:pt idx="0">
                  <c:v>6000000</c:v>
                </c:pt>
                <c:pt idx="1">
                  <c:v>19755000</c:v>
                </c:pt>
                <c:pt idx="2">
                  <c:v>20000000</c:v>
                </c:pt>
                <c:pt idx="3">
                  <c:v>50640400</c:v>
                </c:pt>
                <c:pt idx="4">
                  <c:v>57100850</c:v>
                </c:pt>
                <c:pt idx="5">
                  <c:v>73000000</c:v>
                </c:pt>
                <c:pt idx="6">
                  <c:v>136386100</c:v>
                </c:pt>
                <c:pt idx="7">
                  <c:v>175000000</c:v>
                </c:pt>
                <c:pt idx="8">
                  <c:v>178114570</c:v>
                </c:pt>
                <c:pt idx="9">
                  <c:v>250000000</c:v>
                </c:pt>
                <c:pt idx="10">
                  <c:v>380000000</c:v>
                </c:pt>
                <c:pt idx="11">
                  <c:v>982302498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00464"/>
        <c:axId val="1014395024"/>
      </c:barChart>
      <c:catAx>
        <c:axId val="1014400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1014395024"/>
        <c:crosses val="autoZero"/>
        <c:auto val="1"/>
        <c:lblAlgn val="ctr"/>
        <c:lblOffset val="100"/>
        <c:noMultiLvlLbl val="0"/>
      </c:catAx>
      <c:valAx>
        <c:axId val="101439502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14400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"ForteBank"</c:v>
                </c:pt>
                <c:pt idx="1">
                  <c:v>АО "Нурбанк"</c:v>
                </c:pt>
                <c:pt idx="2">
                  <c:v>АО "АТФБанк"</c:v>
                </c:pt>
                <c:pt idx="3">
                  <c:v>АО "Народный Банк Казахастана"</c:v>
                </c:pt>
                <c:pt idx="4">
                  <c:v>ДБ АО "Банк ВТБ Казахстан"</c:v>
                </c:pt>
                <c:pt idx="5">
                  <c:v>АО "Евразийский банк"</c:v>
                </c:pt>
                <c:pt idx="6">
                  <c:v>ДБ АО "Сбербанк"</c:v>
                </c:pt>
                <c:pt idx="7">
                  <c:v>АО ДБ "Альфа Банк"</c:v>
                </c:pt>
                <c:pt idx="8">
                  <c:v>АО "Банк ЦентрКредит"</c:v>
                </c:pt>
                <c:pt idx="9">
                  <c:v>First Heartland Jysan Bank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8</c:v>
                </c:pt>
                <c:pt idx="8">
                  <c:v>8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166560"/>
        <c:axId val="897172544"/>
      </c:barChart>
      <c:catAx>
        <c:axId val="89716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172544"/>
        <c:crosses val="autoZero"/>
        <c:auto val="1"/>
        <c:lblAlgn val="ctr"/>
        <c:lblOffset val="100"/>
        <c:noMultiLvlLbl val="0"/>
      </c:catAx>
      <c:valAx>
        <c:axId val="89717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166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Лист5.!$L$3:$L$12</c:f>
              <c:strCache>
                <c:ptCount val="10"/>
                <c:pt idx="0">
                  <c:v>АО "ForteBank"</c:v>
                </c:pt>
                <c:pt idx="1">
                  <c:v>АО "Нурбанк"</c:v>
                </c:pt>
                <c:pt idx="2">
                  <c:v>АО "Народный Банк Казахастана"</c:v>
                </c:pt>
                <c:pt idx="3">
                  <c:v>АО "Банк ЦентрКредит"</c:v>
                </c:pt>
                <c:pt idx="4">
                  <c:v>ДБ АО "Сбербанк"</c:v>
                </c:pt>
                <c:pt idx="5">
                  <c:v>ДБ АО "Банк ВТБ Казахстан"</c:v>
                </c:pt>
                <c:pt idx="6">
                  <c:v>АО "АТФБанк"</c:v>
                </c:pt>
                <c:pt idx="7">
                  <c:v>First Heartland Jysan Bank</c:v>
                </c:pt>
                <c:pt idx="8">
                  <c:v>АО "Евразийский банк"</c:v>
                </c:pt>
                <c:pt idx="9">
                  <c:v>АО ДБ "Альфа Банк"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6221012</c:v>
                </c:pt>
                <c:pt idx="1">
                  <c:v>39400000</c:v>
                </c:pt>
                <c:pt idx="2">
                  <c:v>61140400</c:v>
                </c:pt>
                <c:pt idx="3">
                  <c:v>104715420</c:v>
                </c:pt>
                <c:pt idx="4">
                  <c:v>148857286</c:v>
                </c:pt>
                <c:pt idx="5">
                  <c:v>172255000</c:v>
                </c:pt>
                <c:pt idx="6">
                  <c:v>175000000</c:v>
                </c:pt>
                <c:pt idx="7">
                  <c:v>502000000</c:v>
                </c:pt>
                <c:pt idx="8">
                  <c:v>540000000</c:v>
                </c:pt>
                <c:pt idx="9">
                  <c:v>578710300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170368"/>
        <c:axId val="897169824"/>
      </c:barChart>
      <c:catAx>
        <c:axId val="89717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169824"/>
        <c:crosses val="autoZero"/>
        <c:auto val="1"/>
        <c:lblAlgn val="ctr"/>
        <c:lblOffset val="100"/>
        <c:noMultiLvlLbl val="0"/>
      </c:catAx>
      <c:valAx>
        <c:axId val="89716982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9717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г.Нур-Султан</c:v>
                </c:pt>
                <c:pt idx="1">
                  <c:v>Актюбинская область</c:v>
                </c:pt>
                <c:pt idx="2">
                  <c:v>г.Алматы</c:v>
                </c:pt>
                <c:pt idx="3">
                  <c:v>ВКО</c:v>
                </c:pt>
              </c:strCache>
            </c:strRef>
          </c:cat>
          <c:val>
            <c:numRef>
              <c:f>'Одобренные РФ 2020г.'!$B$3:$B$6</c:f>
              <c:numCache>
                <c:formatCode>#,##0</c:formatCode>
                <c:ptCount val="4"/>
                <c:pt idx="0" formatCode="General">
                  <c:v>1</c:v>
                </c:pt>
                <c:pt idx="1">
                  <c:v>2</c:v>
                </c:pt>
                <c:pt idx="2" formatCode="General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89792"/>
        <c:axId val="950094144"/>
      </c:barChart>
      <c:catAx>
        <c:axId val="950089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50094144"/>
        <c:crosses val="autoZero"/>
        <c:auto val="1"/>
        <c:lblAlgn val="ctr"/>
        <c:lblOffset val="100"/>
        <c:noMultiLvlLbl val="0"/>
      </c:catAx>
      <c:valAx>
        <c:axId val="95009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008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58703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747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734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43,6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20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01.07.2021г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80411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65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5,3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2,3</a:t>
                      </a:r>
                      <a:endParaRPr lang="ru-RU" sz="800" b="1" dirty="0" smtClean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7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734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43,6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20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7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1192"/>
              </p:ext>
            </p:extLst>
          </p:nvPr>
        </p:nvGraphicFramePr>
        <p:xfrm>
          <a:off x="-324544" y="935134"/>
          <a:ext cx="4968552" cy="313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455985"/>
              </p:ext>
            </p:extLst>
          </p:nvPr>
        </p:nvGraphicFramePr>
        <p:xfrm>
          <a:off x="4382085" y="935134"/>
          <a:ext cx="4674075" cy="329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 smtClean="0"/>
              <a:t>7.202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70256"/>
              </p:ext>
            </p:extLst>
          </p:nvPr>
        </p:nvGraphicFramePr>
        <p:xfrm>
          <a:off x="13529" y="857191"/>
          <a:ext cx="4353817" cy="361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17343"/>
              </p:ext>
            </p:extLst>
          </p:nvPr>
        </p:nvGraphicFramePr>
        <p:xfrm>
          <a:off x="4912509" y="594414"/>
          <a:ext cx="403631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err="1" smtClean="0">
                <a:cs typeface="Times New Roman" pitchFamily="18" charset="0"/>
              </a:rPr>
              <a:t>г.Нур</a:t>
            </a:r>
            <a:r>
              <a:rPr lang="ru-RU" sz="1100" dirty="0" smtClean="0">
                <a:cs typeface="Times New Roman" pitchFamily="18" charset="0"/>
              </a:rPr>
              <a:t>-Султан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</a:t>
            </a:r>
            <a:r>
              <a:rPr lang="ru-RU" sz="1100" dirty="0" err="1" smtClean="0">
                <a:cs typeface="Times New Roman" pitchFamily="18" charset="0"/>
              </a:rPr>
              <a:t>Акмолинская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6.202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67793"/>
              </p:ext>
            </p:extLst>
          </p:nvPr>
        </p:nvGraphicFramePr>
        <p:xfrm>
          <a:off x="-416719" y="1000919"/>
          <a:ext cx="4798219" cy="320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5901"/>
              </p:ext>
            </p:extLst>
          </p:nvPr>
        </p:nvGraphicFramePr>
        <p:xfrm>
          <a:off x="4610100" y="719631"/>
          <a:ext cx="4491692" cy="347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7.202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 «</a:t>
            </a:r>
            <a:r>
              <a:rPr lang="en-US" sz="1100" dirty="0" smtClean="0"/>
              <a:t>First Heartland </a:t>
            </a:r>
            <a:r>
              <a:rPr lang="en-US" sz="1100" dirty="0" err="1" smtClean="0"/>
              <a:t>Jysan</a:t>
            </a:r>
            <a:r>
              <a:rPr lang="en-US" sz="1100" dirty="0" smtClean="0"/>
              <a:t> Bank</a:t>
            </a:r>
            <a:r>
              <a:rPr lang="ru-RU" sz="1100" dirty="0" smtClean="0"/>
              <a:t>» </a:t>
            </a:r>
            <a:r>
              <a:rPr lang="ru-RU" sz="1100" dirty="0" smtClean="0"/>
              <a:t>, </a:t>
            </a:r>
            <a:r>
              <a:rPr lang="ru-RU" sz="1100" dirty="0" smtClean="0"/>
              <a:t>АО «Банк </a:t>
            </a:r>
            <a:r>
              <a:rPr lang="ru-RU" sz="1100" dirty="0" err="1" smtClean="0"/>
              <a:t>ЦентрКредит</a:t>
            </a:r>
            <a:r>
              <a:rPr lang="ru-RU" sz="1100" dirty="0" smtClean="0"/>
              <a:t>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</a:t>
            </a:r>
            <a:r>
              <a:rPr lang="ru-RU" sz="1100" dirty="0" smtClean="0">
                <a:solidFill>
                  <a:prstClr val="black"/>
                </a:solidFill>
              </a:rPr>
              <a:t>«Евразийский банк» 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35130"/>
              </p:ext>
            </p:extLst>
          </p:nvPr>
        </p:nvGraphicFramePr>
        <p:xfrm>
          <a:off x="-132979" y="1058991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93046"/>
              </p:ext>
            </p:extLst>
          </p:nvPr>
        </p:nvGraphicFramePr>
        <p:xfrm>
          <a:off x="4572000" y="1077785"/>
          <a:ext cx="4320480" cy="287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7.202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>
                <a:cs typeface="Times New Roman" pitchFamily="18" charset="0"/>
              </a:rPr>
              <a:t>7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13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1 105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527 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48512"/>
              </p:ext>
            </p:extLst>
          </p:nvPr>
        </p:nvGraphicFramePr>
        <p:xfrm>
          <a:off x="-273464" y="1036638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313401"/>
              </p:ext>
            </p:extLst>
          </p:nvPr>
        </p:nvGraphicFramePr>
        <p:xfrm>
          <a:off x="4539514" y="856035"/>
          <a:ext cx="4386147" cy="344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7.202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ru-RU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First Heartland </a:t>
            </a:r>
            <a:r>
              <a:rPr 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«</a:t>
            </a:r>
            <a:r>
              <a:rPr lang="en-US" sz="1100" dirty="0" smtClean="0">
                <a:solidFill>
                  <a:srgbClr val="000000"/>
                </a:solidFill>
                <a:latin typeface="Century Gothic"/>
              </a:rPr>
              <a:t>First </a:t>
            </a:r>
            <a:r>
              <a:rPr lang="en-US" sz="1100" dirty="0">
                <a:solidFill>
                  <a:srgbClr val="000000"/>
                </a:solidFill>
                <a:latin typeface="Century Gothic"/>
              </a:rPr>
              <a:t>Heartland </a:t>
            </a:r>
            <a:r>
              <a:rPr lang="en-US" sz="1100" dirty="0" err="1">
                <a:solidFill>
                  <a:srgbClr val="000000"/>
                </a:solidFill>
                <a:latin typeface="Century Gothic"/>
              </a:rPr>
              <a:t>Jysan</a:t>
            </a:r>
            <a:r>
              <a:rPr lang="en-US" sz="11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entury Gothic"/>
              </a:rPr>
              <a:t>Bank</a:t>
            </a: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»</a:t>
            </a: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420831"/>
              </p:ext>
            </p:extLst>
          </p:nvPr>
        </p:nvGraphicFramePr>
        <p:xfrm>
          <a:off x="-171947" y="1164064"/>
          <a:ext cx="4383908" cy="299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372027"/>
              </p:ext>
            </p:extLst>
          </p:nvPr>
        </p:nvGraphicFramePr>
        <p:xfrm>
          <a:off x="4296569" y="1164064"/>
          <a:ext cx="472969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747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44,7 </a:t>
            </a:r>
            <a:r>
              <a:rPr lang="ru-RU" sz="1000" b="1" dirty="0" smtClean="0">
                <a:cs typeface="Times New Roman" pitchFamily="18" charset="0"/>
              </a:rPr>
              <a:t>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20,5 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0097"/>
              </p:ext>
            </p:extLst>
          </p:nvPr>
        </p:nvGraphicFramePr>
        <p:xfrm>
          <a:off x="179512" y="555625"/>
          <a:ext cx="8818438" cy="360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7818</TotalTime>
  <Words>421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913</cp:revision>
  <cp:lastPrinted>2020-02-11T07:16:18Z</cp:lastPrinted>
  <dcterms:created xsi:type="dcterms:W3CDTF">2017-09-15T07:18:06Z</dcterms:created>
  <dcterms:modified xsi:type="dcterms:W3CDTF">2021-07-12T03:52:50Z</dcterms:modified>
</cp:coreProperties>
</file>